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67" r:id="rId3"/>
    <p:sldId id="265" r:id="rId4"/>
    <p:sldId id="270" r:id="rId5"/>
    <p:sldId id="257" r:id="rId6"/>
    <p:sldId id="271" r:id="rId7"/>
    <p:sldId id="272" r:id="rId8"/>
    <p:sldId id="273" r:id="rId9"/>
    <p:sldId id="269" r:id="rId10"/>
    <p:sldId id="274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17"/>
    <p:restoredTop sz="95833"/>
  </p:normalViewPr>
  <p:slideViewPr>
    <p:cSldViewPr>
      <p:cViewPr varScale="1">
        <p:scale>
          <a:sx n="108" d="100"/>
          <a:sy n="108" d="100"/>
        </p:scale>
        <p:origin x="24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AD8-4762-5643-BB45-BD476F4E584F}" type="datetimeFigureOut">
              <a:rPr lang="en-US" smtClean="0"/>
              <a:t>9/22/25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1853C-6E78-D642-8B5F-27AC368F5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0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1853C-6E78-D642-8B5F-27AC368F5BD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353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6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478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446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668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75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044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01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38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6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4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7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12819-2F5B-452D-82C8-CE10DB366EFB}" type="datetimeFigureOut">
              <a:rPr lang="en-US" smtClean="0"/>
              <a:t>9/22/25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B62B3-30D3-4671-A4C8-B5ACA0F78B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96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torssupplementstore.com/testimonials/" TargetMode="External"/><Relationship Id="rId2" Type="http://schemas.openxmlformats.org/officeDocument/2006/relationships/hyperlink" Target="https://avaestell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g"/><Relationship Id="rId18" Type="http://schemas.openxmlformats.org/officeDocument/2006/relationships/image" Target="../media/image16.jpe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12" Type="http://schemas.openxmlformats.org/officeDocument/2006/relationships/image" Target="../media/image10.jpg"/><Relationship Id="rId17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ropbox.com/scl/fo/1m464dcd8l1o45fpmtw0e/ADUZpBEaX1boQv7BuH5nrh0?rlkey=wr6t14afdn5dk5gx0gpu8nhw1&amp;st=vh9jyote&amp;dl=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32E0A1-E41C-E3DD-348B-E590DE1976BA}"/>
              </a:ext>
            </a:extLst>
          </p:cNvPr>
          <p:cNvSpPr txBox="1"/>
          <p:nvPr/>
        </p:nvSpPr>
        <p:spPr>
          <a:xfrm>
            <a:off x="457200" y="381000"/>
            <a:ext cx="7491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INSTRUCTIONS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BE25CB-A795-CFAE-2530-BD74DB3EC63C}"/>
              </a:ext>
            </a:extLst>
          </p:cNvPr>
          <p:cNvSpPr txBox="1"/>
          <p:nvPr/>
        </p:nvSpPr>
        <p:spPr>
          <a:xfrm>
            <a:off x="304800" y="1219200"/>
            <a:ext cx="85344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We need to create a single WORDPRESS Testimonial Page for our health supplements that consolidates all UGC Videos, UGC Selfie Photos, Before and After Pictures PER PRODUCT in a very user friendly way.  So the design, look and feel is most important.  The details of the what we need on this Testimonial page </a:t>
            </a: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</a:rPr>
              <a:t>are on the following pages. Current website is here and can complement the other product pages: https://</a:t>
            </a:r>
            <a:r>
              <a:rPr lang="en-US" sz="1600" dirty="0" err="1">
                <a:solidFill>
                  <a:srgbClr val="000000"/>
                </a:solidFill>
                <a:latin typeface="Aptos" panose="020B0004020202020204" pitchFamily="34" charset="0"/>
              </a:rPr>
              <a:t>www.jjsmithonline.com</a:t>
            </a:r>
            <a:r>
              <a:rPr lang="en-US" sz="1600" dirty="0">
                <a:solidFill>
                  <a:srgbClr val="000000"/>
                </a:solidFill>
                <a:latin typeface="Aptos" panose="020B0004020202020204" pitchFamily="34" charset="0"/>
              </a:rPr>
              <a:t>/supplements/</a:t>
            </a: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b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</a:b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Here are some reference samples that I like the way their UGC/testimonials are displayed. Please note, you have to view on mobile to see them best as most people view our website from a mobile device:</a:t>
            </a:r>
          </a:p>
          <a:p>
            <a:pPr>
              <a:buNone/>
            </a:pPr>
            <a:b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</a:b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  <a:hlinkClick r:id="rId2"/>
              </a:rPr>
              <a:t>https://avaestell.com/</a:t>
            </a: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b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</a:b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  <a:hlinkClick r:id="rId3"/>
              </a:rPr>
              <a:t>https://doctorssupplementstore.com/testimonials/</a:t>
            </a: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>
              <a:buNone/>
            </a:pPr>
            <a:br>
              <a:rPr lang="en-US" sz="160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</a:br>
            <a:endParaRPr lang="en-US" sz="160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62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083B6-0ADD-E155-AC21-C12C078ED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E21A33-DA74-E928-D887-E518823DFA6D}"/>
              </a:ext>
            </a:extLst>
          </p:cNvPr>
          <p:cNvSpPr txBox="1"/>
          <p:nvPr/>
        </p:nvSpPr>
        <p:spPr>
          <a:xfrm>
            <a:off x="2895600" y="371741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Total Relief for Perimenopause — Restore Calm, Flatten Belly &amp; Sleep Through the Night*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E1C1D8C-351A-3E29-7D9D-A181FF60CF85}"/>
              </a:ext>
            </a:extLst>
          </p:cNvPr>
          <p:cNvSpPr/>
          <p:nvPr/>
        </p:nvSpPr>
        <p:spPr>
          <a:xfrm>
            <a:off x="1104900" y="4041780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Hormone Focus BUNDLE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46210D-CC8F-3216-8A13-5E6F4EFBF0E6}"/>
              </a:ext>
            </a:extLst>
          </p:cNvPr>
          <p:cNvSpPr/>
          <p:nvPr/>
        </p:nvSpPr>
        <p:spPr>
          <a:xfrm>
            <a:off x="1089066" y="5069084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Hormone Focus BUNDLE UGC VIDEOS from Dropbox 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0E5E1B3-8733-5989-C74F-A3EB0FF15219}"/>
              </a:ext>
            </a:extLst>
          </p:cNvPr>
          <p:cNvSpPr/>
          <p:nvPr/>
        </p:nvSpPr>
        <p:spPr>
          <a:xfrm>
            <a:off x="1084118" y="6096388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4501CF-5C87-C3B6-6F93-DAC7BDF7B70F}"/>
              </a:ext>
            </a:extLst>
          </p:cNvPr>
          <p:cNvSpPr txBox="1"/>
          <p:nvPr/>
        </p:nvSpPr>
        <p:spPr>
          <a:xfrm>
            <a:off x="4114800" y="199367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*Note: for all Hormone products, there are NO Before and After Pics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CC08A8-9662-EB35-8D58-471B207D2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25" y="2889995"/>
            <a:ext cx="1830213" cy="84181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B25AEB-F8D9-A146-6A05-CADFC4CEB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78" y="123919"/>
            <a:ext cx="2786419" cy="281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35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32792-4945-CA75-6B3D-A976EB0F0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D30F8E-C893-117A-FE09-3D35C059A47C}"/>
              </a:ext>
            </a:extLst>
          </p:cNvPr>
          <p:cNvSpPr txBox="1"/>
          <p:nvPr/>
        </p:nvSpPr>
        <p:spPr>
          <a:xfrm>
            <a:off x="3183577" y="336124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Complete Menopause Relief — Beat Hot Flashes, Sleep Better &amp; Flatten Belly Bloat*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F2EBA6E-B551-9A6C-7A0E-730EB48F9532}"/>
              </a:ext>
            </a:extLst>
          </p:cNvPr>
          <p:cNvSpPr/>
          <p:nvPr/>
        </p:nvSpPr>
        <p:spPr>
          <a:xfrm>
            <a:off x="1104900" y="4041780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Menopause Support  Bundle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471DB9D-58C3-1CE4-A2E7-49F07A1174DC}"/>
              </a:ext>
            </a:extLst>
          </p:cNvPr>
          <p:cNvSpPr/>
          <p:nvPr/>
        </p:nvSpPr>
        <p:spPr>
          <a:xfrm>
            <a:off x="1089066" y="5069084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Menopause Support Bundle UGC VIDEOS from Dropbox 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1EE8F3E-C7F0-DF6C-E059-23D4EADE49B3}"/>
              </a:ext>
            </a:extLst>
          </p:cNvPr>
          <p:cNvSpPr/>
          <p:nvPr/>
        </p:nvSpPr>
        <p:spPr>
          <a:xfrm>
            <a:off x="1084118" y="6096388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0C746B-4B9A-44B6-AA01-9A7EC64BE95C}"/>
              </a:ext>
            </a:extLst>
          </p:cNvPr>
          <p:cNvSpPr txBox="1"/>
          <p:nvPr/>
        </p:nvSpPr>
        <p:spPr>
          <a:xfrm>
            <a:off x="4114800" y="192661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*Note: for all Hormone products, there are NO Before and After Pics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20224B-6818-0430-6BBD-EA81885D4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25" y="2889995"/>
            <a:ext cx="1830213" cy="84181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EC15AB-C2C7-D200-07E9-CEDDC7BB8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84" y="152012"/>
            <a:ext cx="2617694" cy="25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33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3A4DF-DAC5-E3B4-53B8-D875D1D58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ABFE7D-4A8B-7986-4B43-4B0FF90D840B}"/>
              </a:ext>
            </a:extLst>
          </p:cNvPr>
          <p:cNvSpPr txBox="1"/>
          <p:nvPr/>
        </p:nvSpPr>
        <p:spPr>
          <a:xfrm>
            <a:off x="240379" y="141870"/>
            <a:ext cx="9094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Create a collage of these UGC photos to display on headline/main banner area</a:t>
            </a:r>
          </a:p>
          <a:p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2" name="Picture 81" descr="A person holding a bottle of pills&#10;&#10;AI-generated content may be incorrect.">
            <a:extLst>
              <a:ext uri="{FF2B5EF4-FFF2-40B4-BE49-F238E27FC236}">
                <a16:creationId xmlns:a16="http://schemas.microsoft.com/office/drawing/2014/main" id="{4FDFDE45-5385-9A1A-27C9-0C5EA11C90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07" y="781195"/>
            <a:ext cx="1627793" cy="1809581"/>
          </a:xfrm>
          <a:prstGeom prst="rect">
            <a:avLst/>
          </a:prstGeom>
        </p:spPr>
      </p:pic>
      <p:pic>
        <p:nvPicPr>
          <p:cNvPr id="84" name="Picture 83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E72B1E2D-372D-ECE2-212C-9B68F593B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90" y="2569052"/>
            <a:ext cx="1533422" cy="1617620"/>
          </a:xfrm>
          <a:prstGeom prst="rect">
            <a:avLst/>
          </a:prstGeom>
        </p:spPr>
      </p:pic>
      <p:pic>
        <p:nvPicPr>
          <p:cNvPr id="86" name="Picture 85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F1BCB728-4FBA-BB1D-F7D1-0DE1F31ED8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11" y="2543355"/>
            <a:ext cx="1457903" cy="1671254"/>
          </a:xfrm>
          <a:prstGeom prst="rect">
            <a:avLst/>
          </a:prstGeom>
        </p:spPr>
      </p:pic>
      <p:pic>
        <p:nvPicPr>
          <p:cNvPr id="88" name="Picture 87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571C8377-F4E4-221A-09CF-EF73A7FE7A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17" y="4317792"/>
            <a:ext cx="1166958" cy="1566278"/>
          </a:xfrm>
          <a:prstGeom prst="rect">
            <a:avLst/>
          </a:prstGeom>
        </p:spPr>
      </p:pic>
      <p:pic>
        <p:nvPicPr>
          <p:cNvPr id="90" name="Picture 89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A8EC49A6-8B37-C8BE-5A11-923B32AC31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324" y="2808740"/>
            <a:ext cx="1166958" cy="1509052"/>
          </a:xfrm>
          <a:prstGeom prst="rect">
            <a:avLst/>
          </a:prstGeom>
        </p:spPr>
      </p:pic>
      <p:pic>
        <p:nvPicPr>
          <p:cNvPr id="92" name="Picture 91" descr="A person holding a bottle of medicine&#10;&#10;AI-generated content may be incorrect.">
            <a:extLst>
              <a:ext uri="{FF2B5EF4-FFF2-40B4-BE49-F238E27FC236}">
                <a16:creationId xmlns:a16="http://schemas.microsoft.com/office/drawing/2014/main" id="{375A3310-8AEE-4A04-49A1-F935AA660E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277" y="741248"/>
            <a:ext cx="1842997" cy="2074419"/>
          </a:xfrm>
          <a:prstGeom prst="rect">
            <a:avLst/>
          </a:prstGeom>
        </p:spPr>
      </p:pic>
      <p:pic>
        <p:nvPicPr>
          <p:cNvPr id="94" name="Picture 93" descr="A person holding a bottle of liver focus&#10;&#10;AI-generated content may be incorrect.">
            <a:extLst>
              <a:ext uri="{FF2B5EF4-FFF2-40B4-BE49-F238E27FC236}">
                <a16:creationId xmlns:a16="http://schemas.microsoft.com/office/drawing/2014/main" id="{7330E1F1-2DFB-CCFD-3E39-0CC3CB7306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795" y="830857"/>
            <a:ext cx="1789302" cy="1809581"/>
          </a:xfrm>
          <a:prstGeom prst="rect">
            <a:avLst/>
          </a:prstGeom>
        </p:spPr>
      </p:pic>
      <p:pic>
        <p:nvPicPr>
          <p:cNvPr id="96" name="Picture 95" descr="A person holding a white container&#10;&#10;AI-generated content may be incorrect.">
            <a:extLst>
              <a:ext uri="{FF2B5EF4-FFF2-40B4-BE49-F238E27FC236}">
                <a16:creationId xmlns:a16="http://schemas.microsoft.com/office/drawing/2014/main" id="{2527316E-FDD5-054A-BAF9-97AE81524E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341" y="2640438"/>
            <a:ext cx="1327714" cy="1809581"/>
          </a:xfrm>
          <a:prstGeom prst="rect">
            <a:avLst/>
          </a:prstGeom>
        </p:spPr>
      </p:pic>
      <p:pic>
        <p:nvPicPr>
          <p:cNvPr id="98" name="Picture 97" descr="A person holding a white can of cream&#10;&#10;AI-generated content may be incorrect.">
            <a:extLst>
              <a:ext uri="{FF2B5EF4-FFF2-40B4-BE49-F238E27FC236}">
                <a16:creationId xmlns:a16="http://schemas.microsoft.com/office/drawing/2014/main" id="{D7231693-D9F7-ECE7-CF86-5469F03AFB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31" y="2837372"/>
            <a:ext cx="1236510" cy="1578651"/>
          </a:xfrm>
          <a:prstGeom prst="rect">
            <a:avLst/>
          </a:prstGeom>
        </p:spPr>
      </p:pic>
      <p:pic>
        <p:nvPicPr>
          <p:cNvPr id="100" name="Picture 99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96FADCC2-09C5-2733-464F-9C269D0352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930" y="4225521"/>
            <a:ext cx="1387192" cy="1596525"/>
          </a:xfrm>
          <a:prstGeom prst="rect">
            <a:avLst/>
          </a:prstGeom>
        </p:spPr>
      </p:pic>
      <p:pic>
        <p:nvPicPr>
          <p:cNvPr id="102" name="Picture 101" descr="A person holding a bottle of supplements&#10;&#10;AI-generated content may be incorrect.">
            <a:extLst>
              <a:ext uri="{FF2B5EF4-FFF2-40B4-BE49-F238E27FC236}">
                <a16:creationId xmlns:a16="http://schemas.microsoft.com/office/drawing/2014/main" id="{EE985D7B-342D-46BD-12E7-0A53EF279DC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79" y="4424289"/>
            <a:ext cx="1624442" cy="1732244"/>
          </a:xfrm>
          <a:prstGeom prst="rect">
            <a:avLst/>
          </a:prstGeom>
        </p:spPr>
      </p:pic>
      <p:pic>
        <p:nvPicPr>
          <p:cNvPr id="104" name="Picture 103" descr="A person holding a white bottle&#10;&#10;AI-generated content may be incorrect.">
            <a:extLst>
              <a:ext uri="{FF2B5EF4-FFF2-40B4-BE49-F238E27FC236}">
                <a16:creationId xmlns:a16="http://schemas.microsoft.com/office/drawing/2014/main" id="{2FCB8E3D-9194-472D-0E12-9F0DA45DAC4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75" y="4416023"/>
            <a:ext cx="1236509" cy="1470062"/>
          </a:xfrm>
          <a:prstGeom prst="rect">
            <a:avLst/>
          </a:prstGeom>
        </p:spPr>
      </p:pic>
      <p:pic>
        <p:nvPicPr>
          <p:cNvPr id="106" name="Picture 105" descr="A person holding a white bottle&#10;&#10;AI-generated content may be incorrect.">
            <a:extLst>
              <a:ext uri="{FF2B5EF4-FFF2-40B4-BE49-F238E27FC236}">
                <a16:creationId xmlns:a16="http://schemas.microsoft.com/office/drawing/2014/main" id="{1B404626-82CE-A43A-33BF-21774E831C4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56" y="633922"/>
            <a:ext cx="1510497" cy="2203450"/>
          </a:xfrm>
          <a:prstGeom prst="rect">
            <a:avLst/>
          </a:prstGeom>
        </p:spPr>
      </p:pic>
      <p:pic>
        <p:nvPicPr>
          <p:cNvPr id="108" name="Picture 107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68C0CEEE-49D6-8C77-F0B8-844CCCAC749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169" y="3642102"/>
            <a:ext cx="1387192" cy="1965239"/>
          </a:xfrm>
          <a:prstGeom prst="rect">
            <a:avLst/>
          </a:prstGeom>
        </p:spPr>
      </p:pic>
      <p:pic>
        <p:nvPicPr>
          <p:cNvPr id="110" name="Picture 109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F9A1A5CF-90E9-D365-266E-FC3BCD44292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97" y="1301912"/>
            <a:ext cx="1403279" cy="1839358"/>
          </a:xfrm>
          <a:prstGeom prst="rect">
            <a:avLst/>
          </a:prstGeom>
        </p:spPr>
      </p:pic>
      <p:pic>
        <p:nvPicPr>
          <p:cNvPr id="112" name="Picture 111" descr="A person holding a bottle of vitamins&#10;&#10;AI-generated content may be incorrect.">
            <a:extLst>
              <a:ext uri="{FF2B5EF4-FFF2-40B4-BE49-F238E27FC236}">
                <a16:creationId xmlns:a16="http://schemas.microsoft.com/office/drawing/2014/main" id="{BDD02F25-9777-8D2F-DCE3-5255C11FC8F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52" y="4201316"/>
            <a:ext cx="1166958" cy="150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01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82A76B3-8544-83E4-4724-154BCD03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332" y="930918"/>
            <a:ext cx="4610100" cy="10004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25314" y="55597"/>
            <a:ext cx="66933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Why So Many Customers Love Our Products!</a:t>
            </a:r>
          </a:p>
          <a:p>
            <a:endParaRPr lang="en-US" sz="28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05B6AB6-50DD-9596-E3CE-3F6B311BE460}"/>
              </a:ext>
            </a:extLst>
          </p:cNvPr>
          <p:cNvSpPr/>
          <p:nvPr/>
        </p:nvSpPr>
        <p:spPr>
          <a:xfrm>
            <a:off x="304800" y="2844036"/>
            <a:ext cx="1371600" cy="4129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Liver Focus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9D670-8DBC-5622-2B72-94A9AFD21DEE}"/>
              </a:ext>
            </a:extLst>
          </p:cNvPr>
          <p:cNvSpPr txBox="1"/>
          <p:nvPr/>
        </p:nvSpPr>
        <p:spPr>
          <a:xfrm>
            <a:off x="152400" y="3344104"/>
            <a:ext cx="1864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Accelerate Fat Burning in the Body!*</a:t>
            </a:r>
          </a:p>
          <a:p>
            <a:pPr algn="ctr"/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927C13-F4DF-8085-E046-8F5CECCFBFB3}"/>
              </a:ext>
            </a:extLst>
          </p:cNvPr>
          <p:cNvSpPr txBox="1"/>
          <p:nvPr/>
        </p:nvSpPr>
        <p:spPr>
          <a:xfrm>
            <a:off x="543846" y="488767"/>
            <a:ext cx="7591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Do You Need to Accelerate Weight Loss, Reduce Bloating and Feel AMAZING? </a:t>
            </a:r>
          </a:p>
          <a:p>
            <a:pPr algn="ctr"/>
            <a:r>
              <a:rPr lang="en-US" b="1" dirty="0"/>
              <a:t>Try our Best Selling Weight Loss Products!</a:t>
            </a:r>
          </a:p>
          <a:p>
            <a:pPr algn="ctr"/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087869-4AC7-11A0-B053-2DA46DAEA55F}"/>
              </a:ext>
            </a:extLst>
          </p:cNvPr>
          <p:cNvSpPr txBox="1"/>
          <p:nvPr/>
        </p:nvSpPr>
        <p:spPr>
          <a:xfrm>
            <a:off x="854993" y="3967008"/>
            <a:ext cx="67962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Do You Need to Balance Your Hormones and Feel Like Yourself Again?</a:t>
            </a:r>
          </a:p>
          <a:p>
            <a:pPr algn="ctr"/>
            <a:r>
              <a:rPr lang="en-US" b="1" dirty="0"/>
              <a:t>Try our Natural Hormone Products!</a:t>
            </a:r>
          </a:p>
          <a:p>
            <a:pPr algn="ctr"/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6E1F5C-1D80-0BAA-CDCB-F2A3649972FA}"/>
              </a:ext>
            </a:extLst>
          </p:cNvPr>
          <p:cNvSpPr txBox="1"/>
          <p:nvPr/>
        </p:nvSpPr>
        <p:spPr>
          <a:xfrm>
            <a:off x="6594830" y="954065"/>
            <a:ext cx="167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Change number to Over 372,000+ Happy Customers</a:t>
            </a:r>
          </a:p>
          <a:p>
            <a:pPr algn="ctr"/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07F669-6EA7-D3CA-E13D-BA8C70B52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5" y="1676757"/>
            <a:ext cx="1676400" cy="1119709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79631CD-812E-31E9-084E-942FF59050EE}"/>
              </a:ext>
            </a:extLst>
          </p:cNvPr>
          <p:cNvSpPr/>
          <p:nvPr/>
        </p:nvSpPr>
        <p:spPr>
          <a:xfrm>
            <a:off x="615714" y="5833681"/>
            <a:ext cx="1371600" cy="4129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Hormone Focus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A9669B-AA0D-F56B-C77E-01463523B36B}"/>
              </a:ext>
            </a:extLst>
          </p:cNvPr>
          <p:cNvSpPr txBox="1"/>
          <p:nvPr/>
        </p:nvSpPr>
        <p:spPr>
          <a:xfrm>
            <a:off x="64674" y="6301266"/>
            <a:ext cx="2949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Relief for PMS &amp; Perimenopause -Reduce Belly Fat, Bloating &amp; Fatigue*</a:t>
            </a:r>
          </a:p>
          <a:p>
            <a:pPr algn="ctr"/>
            <a:endParaRPr lang="en-US" sz="1400" dirty="0"/>
          </a:p>
          <a:p>
            <a:pPr algn="ctr"/>
            <a:endParaRPr lang="en-US" sz="1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BD9C08F-729F-C28C-65E5-988F51501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29" y="4725060"/>
            <a:ext cx="1369873" cy="933914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6900C65-FE3B-29B5-FD1D-E1CCC9D67E82}"/>
              </a:ext>
            </a:extLst>
          </p:cNvPr>
          <p:cNvSpPr/>
          <p:nvPr/>
        </p:nvSpPr>
        <p:spPr>
          <a:xfrm>
            <a:off x="3509722" y="5733123"/>
            <a:ext cx="1524000" cy="4686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Hormone Focus Bundle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00029D-85BF-05B2-C875-1EF50260D231}"/>
              </a:ext>
            </a:extLst>
          </p:cNvPr>
          <p:cNvSpPr txBox="1"/>
          <p:nvPr/>
        </p:nvSpPr>
        <p:spPr>
          <a:xfrm>
            <a:off x="3031356" y="6164955"/>
            <a:ext cx="24473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Total Relief for Perimenopause — Restore Calm, Flatten Belly &amp; Sleep Through the Night*</a:t>
            </a:r>
          </a:p>
          <a:p>
            <a:pPr algn="ctr"/>
            <a:endParaRPr lang="en-US" sz="1400" dirty="0"/>
          </a:p>
          <a:p>
            <a:pPr algn="ctr"/>
            <a:endParaRPr lang="en-US" sz="1400" dirty="0"/>
          </a:p>
          <a:p>
            <a:pPr algn="ctr"/>
            <a:endParaRPr lang="en-US" sz="14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596EC04F-22D5-200D-57FB-229521EE7827}"/>
              </a:ext>
            </a:extLst>
          </p:cNvPr>
          <p:cNvSpPr/>
          <p:nvPr/>
        </p:nvSpPr>
        <p:spPr>
          <a:xfrm>
            <a:off x="2267736" y="2891606"/>
            <a:ext cx="1371600" cy="4129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Blood Sugar Focus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44BD89-6C2B-C838-0D1C-1B2242D9CD66}"/>
              </a:ext>
            </a:extLst>
          </p:cNvPr>
          <p:cNvSpPr txBox="1"/>
          <p:nvPr/>
        </p:nvSpPr>
        <p:spPr>
          <a:xfrm>
            <a:off x="1861457" y="3368759"/>
            <a:ext cx="2339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Natural GLP-1 Support to Reduce Cravings &amp; Appetite*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8BE30C2-D914-B973-150C-857948F46D38}"/>
              </a:ext>
            </a:extLst>
          </p:cNvPr>
          <p:cNvSpPr/>
          <p:nvPr/>
        </p:nvSpPr>
        <p:spPr>
          <a:xfrm>
            <a:off x="4353656" y="2912479"/>
            <a:ext cx="1371600" cy="4129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Tummy Focus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01B336-F24C-26FE-4FC7-EDC0696C8360}"/>
              </a:ext>
            </a:extLst>
          </p:cNvPr>
          <p:cNvSpPr txBox="1"/>
          <p:nvPr/>
        </p:nvSpPr>
        <p:spPr>
          <a:xfrm>
            <a:off x="4201255" y="3412547"/>
            <a:ext cx="2047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 Support a Healthy Gut and a Flatter Tummy*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88064EC-F2E4-B517-4B87-2B587930A4FE}"/>
              </a:ext>
            </a:extLst>
          </p:cNvPr>
          <p:cNvSpPr/>
          <p:nvPr/>
        </p:nvSpPr>
        <p:spPr>
          <a:xfrm>
            <a:off x="7008652" y="2868014"/>
            <a:ext cx="1371600" cy="4129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Weight Loss Bundle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D8FB5A-B3A9-810B-E8C9-9406BD2BB6D6}"/>
              </a:ext>
            </a:extLst>
          </p:cNvPr>
          <p:cNvSpPr txBox="1"/>
          <p:nvPr/>
        </p:nvSpPr>
        <p:spPr>
          <a:xfrm>
            <a:off x="6552210" y="3369164"/>
            <a:ext cx="24393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Slim Down, Reduce Belly Bloat and Feel Amazing – Naturally!*</a:t>
            </a:r>
          </a:p>
          <a:p>
            <a:pPr algn="ctr"/>
            <a:endParaRPr lang="en-US" sz="1400" dirty="0"/>
          </a:p>
          <a:p>
            <a:pPr algn="ctr"/>
            <a:endParaRPr lang="en-US" sz="14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4E5CBAB-E995-20D7-E689-AFE60B5B40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143" y="1668332"/>
            <a:ext cx="1786658" cy="119335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B3DFCDC-1598-5A2F-041D-8D53FB8DB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9788" y="1747595"/>
            <a:ext cx="1687868" cy="112736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49FDA1D-49E7-E3F5-476E-435224311E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9092" y="2032428"/>
            <a:ext cx="1212138" cy="75911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C3E39E0-947F-A068-0553-1111714447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4295" y="4571912"/>
            <a:ext cx="1274390" cy="93391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61FF33E-DB66-A2E9-A188-2B7FF63E5A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1261" y="4571912"/>
            <a:ext cx="1609254" cy="1074860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83FCF405-229B-9CF1-A449-F0DE4C4AC9A6}"/>
              </a:ext>
            </a:extLst>
          </p:cNvPr>
          <p:cNvSpPr/>
          <p:nvPr/>
        </p:nvSpPr>
        <p:spPr>
          <a:xfrm>
            <a:off x="6454774" y="5608410"/>
            <a:ext cx="1524000" cy="46867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Menopause Support Bundle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A045C12-F3B9-F7B6-DFA2-9A3191A6B92A}"/>
              </a:ext>
            </a:extLst>
          </p:cNvPr>
          <p:cNvSpPr txBox="1"/>
          <p:nvPr/>
        </p:nvSpPr>
        <p:spPr>
          <a:xfrm>
            <a:off x="6030703" y="6098375"/>
            <a:ext cx="24473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Complete Menopause Relief — Beat Hot Flashes, Sleep Better &amp; Flatten Belly Bloat*</a:t>
            </a:r>
          </a:p>
        </p:txBody>
      </p:sp>
    </p:spTree>
    <p:extLst>
      <p:ext uri="{BB962C8B-B14F-4D97-AF65-F5344CB8AC3E}">
        <p14:creationId xmlns:p14="http://schemas.microsoft.com/office/powerpoint/2010/main" val="617633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B13A1-4E5E-1BF2-FAA3-27A692411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B7F8EA-BE75-F63B-C905-B963040BD7B1}"/>
              </a:ext>
            </a:extLst>
          </p:cNvPr>
          <p:cNvSpPr txBox="1"/>
          <p:nvPr/>
        </p:nvSpPr>
        <p:spPr>
          <a:xfrm>
            <a:off x="304800" y="1676400"/>
            <a:ext cx="8001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Sp</a:t>
            </a:r>
            <a:r>
              <a:rPr lang="en-US" dirty="0">
                <a:solidFill>
                  <a:srgbClr val="FF0000"/>
                </a:solidFill>
              </a:rPr>
              <a:t> for all the gray buttons on the previous page, when they click it, it will go FURTHER DOWN the page to the specific product details on the following pages.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rgbClr val="FF0000"/>
                </a:solidFill>
              </a:rPr>
              <a:t>Also note that you can pull the before and after pics, UGC Selfie Pics and UGC Videos directly from the Dropbox here (per product):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rgbClr val="FF0000"/>
                </a:solidFill>
                <a:hlinkClick r:id="rId2"/>
              </a:rPr>
              <a:t>https://www.dropbox.com/scl/fo/1m464dcd8l1o45fpmtw0e/ADUZpBEaX1boQv7BuH5nrh0?rlkey=wr6t14afdn5dk5gx0gpu8nhw1&amp;st=vh9jyote&amp;dl=0</a:t>
            </a:r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950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0FA9C1-0E40-F9AA-59F2-83149BEBBCB1}"/>
              </a:ext>
            </a:extLst>
          </p:cNvPr>
          <p:cNvSpPr txBox="1"/>
          <p:nvPr/>
        </p:nvSpPr>
        <p:spPr>
          <a:xfrm>
            <a:off x="2259943" y="417853"/>
            <a:ext cx="6477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 A Liver Detox That Helps Accelerate Fat Burning in the Body!*</a:t>
            </a:r>
          </a:p>
          <a:p>
            <a:pPr algn="ctr"/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246B37-F030-433E-E62D-E28BA24C8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30" y="283159"/>
            <a:ext cx="1885870" cy="1936449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F6514F4-B034-E3AD-435A-4A920BCBEBDE}"/>
              </a:ext>
            </a:extLst>
          </p:cNvPr>
          <p:cNvSpPr/>
          <p:nvPr/>
        </p:nvSpPr>
        <p:spPr>
          <a:xfrm>
            <a:off x="990600" y="2876402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Liver Focus BEFORE AND AFTER Photos from Dropbox </a:t>
            </a:r>
            <a:r>
              <a:rPr lang="en-US" dirty="0">
                <a:solidFill>
                  <a:srgbClr val="FF0000"/>
                </a:solidFill>
              </a:rPr>
              <a:t>(scrolling)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4D8348-CFE7-13D5-48BB-23D8ED2EE5FD}"/>
              </a:ext>
            </a:extLst>
          </p:cNvPr>
          <p:cNvSpPr/>
          <p:nvPr/>
        </p:nvSpPr>
        <p:spPr>
          <a:xfrm>
            <a:off x="1011382" y="3910633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Liver Focus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493C696-453C-2405-70F3-32E533C4EE3C}"/>
              </a:ext>
            </a:extLst>
          </p:cNvPr>
          <p:cNvSpPr/>
          <p:nvPr/>
        </p:nvSpPr>
        <p:spPr>
          <a:xfrm>
            <a:off x="995548" y="4937937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Liver Focus UGC VIDEOS from Dropbox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5B7BBCC-6BD0-A58F-534C-C7B9A9126B39}"/>
              </a:ext>
            </a:extLst>
          </p:cNvPr>
          <p:cNvSpPr/>
          <p:nvPr/>
        </p:nvSpPr>
        <p:spPr>
          <a:xfrm>
            <a:off x="990600" y="5965241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66E18DA-6D4F-A249-EC7C-3F8A4EA56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30" y="1883539"/>
            <a:ext cx="1885870" cy="86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23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4F3A1-7711-BF94-199C-1D68622F3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403029-51C9-D947-8269-268E5EF9D331}"/>
              </a:ext>
            </a:extLst>
          </p:cNvPr>
          <p:cNvSpPr txBox="1"/>
          <p:nvPr/>
        </p:nvSpPr>
        <p:spPr>
          <a:xfrm>
            <a:off x="2259943" y="417853"/>
            <a:ext cx="6477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Natural GLP-1 Support to Reduce Cravings &amp; Appetite and Support Fat Loss*</a:t>
            </a:r>
          </a:p>
          <a:p>
            <a:pPr algn="ctr"/>
            <a:endParaRPr lang="en-US" sz="2800" dirty="0"/>
          </a:p>
          <a:p>
            <a:pPr algn="ctr"/>
            <a:endParaRPr lang="en-US" sz="28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D98148-32C6-E006-6671-67B2BBC7FF4E}"/>
              </a:ext>
            </a:extLst>
          </p:cNvPr>
          <p:cNvSpPr/>
          <p:nvPr/>
        </p:nvSpPr>
        <p:spPr>
          <a:xfrm>
            <a:off x="990600" y="2876402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Blood Sugar Focus BEFORE AND AFTER Photos from Dropbox </a:t>
            </a:r>
            <a:r>
              <a:rPr lang="en-US" dirty="0">
                <a:solidFill>
                  <a:srgbClr val="FF0000"/>
                </a:solidFill>
              </a:rPr>
              <a:t>(scrolling)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5405B94-38FE-F202-A970-2F6A6763FEA8}"/>
              </a:ext>
            </a:extLst>
          </p:cNvPr>
          <p:cNvSpPr/>
          <p:nvPr/>
        </p:nvSpPr>
        <p:spPr>
          <a:xfrm>
            <a:off x="1011382" y="3910633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Blood Sugar Focus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BE2B49B-280E-CBB8-6DD7-7BF73E739784}"/>
              </a:ext>
            </a:extLst>
          </p:cNvPr>
          <p:cNvSpPr/>
          <p:nvPr/>
        </p:nvSpPr>
        <p:spPr>
          <a:xfrm>
            <a:off x="995548" y="4937937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Blood Sugar Focus UGC VIDEOS from Dropbox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C2F0741-A06B-9589-4835-9F31B6FD1455}"/>
              </a:ext>
            </a:extLst>
          </p:cNvPr>
          <p:cNvSpPr/>
          <p:nvPr/>
        </p:nvSpPr>
        <p:spPr>
          <a:xfrm>
            <a:off x="990600" y="5965241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8105317-CF87-1B17-8AAA-04001B92C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57" y="1965266"/>
            <a:ext cx="1885870" cy="8674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213B3E2-8484-C13A-CF21-9893013AE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90" y="145653"/>
            <a:ext cx="1859166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30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AD1C3-A090-251B-88A7-EDDB52109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2F418F-F825-DD06-4A08-06C4B776BA3B}"/>
              </a:ext>
            </a:extLst>
          </p:cNvPr>
          <p:cNvSpPr txBox="1"/>
          <p:nvPr/>
        </p:nvSpPr>
        <p:spPr>
          <a:xfrm>
            <a:off x="2259943" y="417853"/>
            <a:ext cx="6477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 Support a Healthy Gut and a Flatter Tummy*</a:t>
            </a:r>
          </a:p>
          <a:p>
            <a:pPr algn="ctr"/>
            <a:endParaRPr lang="en-US" sz="28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151E4C0-44B1-76F2-4F22-87AA2652C017}"/>
              </a:ext>
            </a:extLst>
          </p:cNvPr>
          <p:cNvSpPr/>
          <p:nvPr/>
        </p:nvSpPr>
        <p:spPr>
          <a:xfrm>
            <a:off x="990600" y="2876402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Tummy Focus BEFORE AND AFTER Photos from Dropbox </a:t>
            </a:r>
            <a:r>
              <a:rPr lang="en-US" dirty="0">
                <a:solidFill>
                  <a:srgbClr val="FF0000"/>
                </a:solidFill>
              </a:rPr>
              <a:t>(scrolling)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07F2CAC-103F-F0D1-8D10-7D7738AE0D29}"/>
              </a:ext>
            </a:extLst>
          </p:cNvPr>
          <p:cNvSpPr/>
          <p:nvPr/>
        </p:nvSpPr>
        <p:spPr>
          <a:xfrm>
            <a:off x="1011382" y="3910633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Tummy Focus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AA647F9-117E-9F72-6FE8-828B2437BE2D}"/>
              </a:ext>
            </a:extLst>
          </p:cNvPr>
          <p:cNvSpPr/>
          <p:nvPr/>
        </p:nvSpPr>
        <p:spPr>
          <a:xfrm>
            <a:off x="995548" y="4937937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Tummy Focus UGC VIDEOS from Dropbox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50F6002-BE88-7F87-3714-03522D317847}"/>
              </a:ext>
            </a:extLst>
          </p:cNvPr>
          <p:cNvSpPr/>
          <p:nvPr/>
        </p:nvSpPr>
        <p:spPr>
          <a:xfrm>
            <a:off x="990600" y="5965241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1D0F7DF-7C66-A43E-A6BC-76C02B056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30" y="1930949"/>
            <a:ext cx="1885870" cy="8674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0593B2-20F1-E7A0-E591-1AF0C13C8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11" y="148325"/>
            <a:ext cx="1912389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24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AE6B8-E26E-B84C-0A7A-2F97A1289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49FF7A-ECFD-04F4-0FBC-E6E5111A72D8}"/>
              </a:ext>
            </a:extLst>
          </p:cNvPr>
          <p:cNvSpPr txBox="1"/>
          <p:nvPr/>
        </p:nvSpPr>
        <p:spPr>
          <a:xfrm>
            <a:off x="2259943" y="417853"/>
            <a:ext cx="647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Slim Down, Reduce Belly Bloat and Feel Amazing – Naturally!*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D759647-111F-D024-3ECA-65D2FE1AA9EE}"/>
              </a:ext>
            </a:extLst>
          </p:cNvPr>
          <p:cNvSpPr/>
          <p:nvPr/>
        </p:nvSpPr>
        <p:spPr>
          <a:xfrm>
            <a:off x="990600" y="2876402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Weight Loss Bundle BEFORE AND AFTER Photos from Dropbox </a:t>
            </a:r>
            <a:r>
              <a:rPr lang="en-US" dirty="0">
                <a:solidFill>
                  <a:srgbClr val="FF0000"/>
                </a:solidFill>
              </a:rPr>
              <a:t>(scrolling)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9111559-DF5A-C5DB-805C-16C8BD89A6DB}"/>
              </a:ext>
            </a:extLst>
          </p:cNvPr>
          <p:cNvSpPr/>
          <p:nvPr/>
        </p:nvSpPr>
        <p:spPr>
          <a:xfrm>
            <a:off x="1011382" y="3910633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Weight Loss Bundle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41B8B7F-2E2A-A93B-0D0C-F8AD59D8CCF4}"/>
              </a:ext>
            </a:extLst>
          </p:cNvPr>
          <p:cNvSpPr/>
          <p:nvPr/>
        </p:nvSpPr>
        <p:spPr>
          <a:xfrm>
            <a:off x="995548" y="4937937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Weight Loss Bundle UGC VIDEOS from Dropbox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A2DFBBF-055D-53B0-C020-849C9E410A60}"/>
              </a:ext>
            </a:extLst>
          </p:cNvPr>
          <p:cNvSpPr/>
          <p:nvPr/>
        </p:nvSpPr>
        <p:spPr>
          <a:xfrm>
            <a:off x="990600" y="5965241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8908536-BE7A-4BBC-EB75-1DB15A68A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" y="1962415"/>
            <a:ext cx="1885870" cy="8674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BA4D97-A183-B83C-CAFB-F29B58BFF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86" y="161699"/>
            <a:ext cx="1900714" cy="190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4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A3E2-7494-3289-375F-8F7A111CA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7415C8E-C973-9A50-6163-358403FCF5A4}"/>
              </a:ext>
            </a:extLst>
          </p:cNvPr>
          <p:cNvSpPr txBox="1"/>
          <p:nvPr/>
        </p:nvSpPr>
        <p:spPr>
          <a:xfrm>
            <a:off x="3066395" y="395474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Relief for PMS &amp; Perimenopause -Reduce Belly Fat, Bloating &amp; Fatigue*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1816558-15DA-FEAA-E6C2-E8406D7CBC80}"/>
              </a:ext>
            </a:extLst>
          </p:cNvPr>
          <p:cNvSpPr/>
          <p:nvPr/>
        </p:nvSpPr>
        <p:spPr>
          <a:xfrm>
            <a:off x="1104900" y="4041780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Hormone Focus UGC Selfie Photos from Dropbox (</a:t>
            </a:r>
            <a:r>
              <a:rPr lang="en-US" dirty="0">
                <a:solidFill>
                  <a:srgbClr val="FF0000"/>
                </a:solidFill>
              </a:rPr>
              <a:t>scrolling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A436B2A-96C8-BB7E-19B6-32FBDDF4DD87}"/>
              </a:ext>
            </a:extLst>
          </p:cNvPr>
          <p:cNvSpPr/>
          <p:nvPr/>
        </p:nvSpPr>
        <p:spPr>
          <a:xfrm>
            <a:off x="1089066" y="5069084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ADD Hormone Focus UGC VIDEOS from Dropbox  (</a:t>
            </a:r>
            <a:r>
              <a:rPr lang="en-US" dirty="0">
                <a:solidFill>
                  <a:srgbClr val="FF0000"/>
                </a:solidFill>
              </a:rPr>
              <a:t>scrolling)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2F1CCDC-B000-4E0E-6EC2-DD08E9A4A88B}"/>
              </a:ext>
            </a:extLst>
          </p:cNvPr>
          <p:cNvSpPr/>
          <p:nvPr/>
        </p:nvSpPr>
        <p:spPr>
          <a:xfrm>
            <a:off x="1084118" y="6096388"/>
            <a:ext cx="6934200" cy="609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 to Read More Reviews </a:t>
            </a:r>
            <a:r>
              <a:rPr lang="en-US" dirty="0">
                <a:solidFill>
                  <a:srgbClr val="FF0000"/>
                </a:solidFill>
              </a:rPr>
              <a:t>(this will click to </a:t>
            </a:r>
            <a:r>
              <a:rPr lang="en-US" dirty="0" err="1">
                <a:solidFill>
                  <a:srgbClr val="FF0000"/>
                </a:solidFill>
              </a:rPr>
              <a:t>Okendo</a:t>
            </a:r>
            <a:r>
              <a:rPr lang="en-US" dirty="0">
                <a:solidFill>
                  <a:srgbClr val="FF0000"/>
                </a:solidFill>
              </a:rPr>
              <a:t> reviews)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1746A9-186A-601C-F3CE-409625A738CA}"/>
              </a:ext>
            </a:extLst>
          </p:cNvPr>
          <p:cNvSpPr txBox="1"/>
          <p:nvPr/>
        </p:nvSpPr>
        <p:spPr>
          <a:xfrm>
            <a:off x="4174344" y="155843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*Note: for all Hormone products, there are NO Before and After Pics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DC78F5-67B9-D662-34E9-5A586E810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57" y="209058"/>
            <a:ext cx="2698750" cy="2698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1470CD-1B73-020A-2C3C-FCD90E507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25" y="2889995"/>
            <a:ext cx="1830213" cy="84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77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</TotalTime>
  <Words>848</Words>
  <Application>Microsoft Macintosh PowerPoint</Application>
  <PresentationFormat>On-screen Show (4:3)</PresentationFormat>
  <Paragraphs>72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Smith</dc:creator>
  <cp:lastModifiedBy>Jennifer Smith</cp:lastModifiedBy>
  <cp:revision>77</cp:revision>
  <dcterms:created xsi:type="dcterms:W3CDTF">2014-03-11T00:32:30Z</dcterms:created>
  <dcterms:modified xsi:type="dcterms:W3CDTF">2025-09-22T20:07:24Z</dcterms:modified>
</cp:coreProperties>
</file>